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6" r:id="rId9"/>
    <p:sldId id="263" r:id="rId10"/>
    <p:sldId id="264"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2" d="100"/>
          <a:sy n="92" d="100"/>
        </p:scale>
        <p:origin x="57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298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080347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xplorecourses.stanford.edu/search?view=catalog&amp;filter-coursestatus-Active=on&amp;q=CS%20109:%20Introduction%20to%20Probability%20for%20Computer%20Scientists&amp;academicYear=20152016"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833199" y="2262426"/>
            <a:ext cx="7477601" cy="1666399"/>
          </a:xfrm>
          <a:prstGeom prst="rect">
            <a:avLst/>
          </a:prstGeom>
          <a:noFill/>
          <a:ln/>
        </p:spPr>
        <p:txBody>
          <a:bodyPr wrap="square" rtlCol="0" anchor="t"/>
          <a:lstStyle/>
          <a:p>
            <a:pPr marL="0" indent="0">
              <a:lnSpc>
                <a:spcPts val="6561"/>
              </a:lnSpc>
              <a:buNone/>
            </a:pPr>
            <a:r>
              <a:rPr lang="en-US" sz="5249" dirty="0">
                <a:solidFill>
                  <a:srgbClr val="476FD6"/>
                </a:solidFill>
                <a:latin typeface="Roboto Slab" pitchFamily="34" charset="0"/>
                <a:ea typeface="Roboto Slab" pitchFamily="34" charset="-122"/>
                <a:cs typeface="Roboto Slab" pitchFamily="34" charset="-120"/>
              </a:rPr>
              <a:t>Data Analytics Report for the Titanic Dataset</a:t>
            </a:r>
            <a:endParaRPr lang="en-US" sz="5249" dirty="0"/>
          </a:p>
        </p:txBody>
      </p:sp>
      <p:sp>
        <p:nvSpPr>
          <p:cNvPr id="5" name="Text 3"/>
          <p:cNvSpPr/>
          <p:nvPr/>
        </p:nvSpPr>
        <p:spPr>
          <a:xfrm>
            <a:off x="833199" y="4262080"/>
            <a:ext cx="7477601" cy="1066205"/>
          </a:xfrm>
          <a:prstGeom prst="rect">
            <a:avLst/>
          </a:prstGeom>
          <a:noFill/>
          <a:ln/>
        </p:spPr>
        <p:txBody>
          <a:bodyPr wrap="square" rtlCol="0" anchor="t"/>
          <a:lstStyle/>
          <a:p>
            <a:pPr marL="0" indent="0" algn="just">
              <a:lnSpc>
                <a:spcPts val="2799"/>
              </a:lnSpc>
              <a:buNone/>
            </a:pPr>
            <a:r>
              <a:rPr lang="en-US" sz="2800" dirty="0">
                <a:solidFill>
                  <a:srgbClr val="15213F"/>
                </a:solidFill>
                <a:latin typeface="Roboto" pitchFamily="34" charset="0"/>
                <a:ea typeface="Roboto" pitchFamily="34" charset="-122"/>
                <a:cs typeface="Roboto" pitchFamily="34" charset="-120"/>
              </a:rPr>
              <a:t>Explore the story of the Titanic in a comprehensive data analysis project. Discover key insights into factors that influenced passenger survival and the importance of data-driven decision-making.</a:t>
            </a:r>
            <a:endParaRPr lang="en-US" sz="2800" dirty="0"/>
          </a:p>
        </p:txBody>
      </p:sp>
      <p:sp>
        <p:nvSpPr>
          <p:cNvPr id="6" name="Shape 4"/>
          <p:cNvSpPr/>
          <p:nvPr/>
        </p:nvSpPr>
        <p:spPr>
          <a:xfrm>
            <a:off x="833199" y="6770354"/>
            <a:ext cx="355402" cy="355402"/>
          </a:xfrm>
          <a:prstGeom prst="roundRect">
            <a:avLst>
              <a:gd name="adj" fmla="val 25726039"/>
            </a:avLst>
          </a:prstGeom>
          <a:solidFill>
            <a:srgbClr val="71FB73"/>
          </a:solidFill>
          <a:ln w="7620">
            <a:solidFill>
              <a:srgbClr val="FFFFFF"/>
            </a:solidFill>
            <a:prstDash val="solid"/>
          </a:ln>
        </p:spPr>
        <p:txBody>
          <a:bodyPr/>
          <a:lstStyle/>
          <a:p>
            <a:endParaRPr lang="en-US"/>
          </a:p>
        </p:txBody>
      </p:sp>
      <p:sp>
        <p:nvSpPr>
          <p:cNvPr id="7" name="Text 5"/>
          <p:cNvSpPr/>
          <p:nvPr/>
        </p:nvSpPr>
        <p:spPr>
          <a:xfrm>
            <a:off x="923270" y="6701076"/>
            <a:ext cx="175260" cy="365760"/>
          </a:xfrm>
          <a:prstGeom prst="rect">
            <a:avLst/>
          </a:prstGeom>
          <a:noFill/>
          <a:ln/>
        </p:spPr>
        <p:txBody>
          <a:bodyPr wrap="none" rtlCol="0" anchor="t"/>
          <a:lstStyle/>
          <a:p>
            <a:pPr marL="0" indent="0" algn="ctr">
              <a:lnSpc>
                <a:spcPts val="2880"/>
              </a:lnSpc>
              <a:buNone/>
            </a:pPr>
            <a:r>
              <a:rPr lang="en-US" sz="1152" dirty="0">
                <a:solidFill>
                  <a:srgbClr val="3C3838"/>
                </a:solidFill>
                <a:latin typeface="Roboto" pitchFamily="34" charset="0"/>
                <a:ea typeface="Roboto" pitchFamily="34" charset="-122"/>
                <a:cs typeface="Roboto" pitchFamily="34" charset="-120"/>
              </a:rPr>
              <a:t>JR</a:t>
            </a:r>
            <a:endParaRPr lang="en-US" sz="1152" dirty="0"/>
          </a:p>
        </p:txBody>
      </p:sp>
      <p:sp>
        <p:nvSpPr>
          <p:cNvPr id="8" name="Text 6"/>
          <p:cNvSpPr/>
          <p:nvPr/>
        </p:nvSpPr>
        <p:spPr>
          <a:xfrm>
            <a:off x="1188601" y="6701076"/>
            <a:ext cx="1988820" cy="388858"/>
          </a:xfrm>
          <a:prstGeom prst="rect">
            <a:avLst/>
          </a:prstGeom>
          <a:noFill/>
          <a:ln/>
        </p:spPr>
        <p:txBody>
          <a:bodyPr wrap="none" rtlCol="0" anchor="t"/>
          <a:lstStyle/>
          <a:p>
            <a:pPr marL="0" indent="0" algn="l">
              <a:lnSpc>
                <a:spcPts val="3062"/>
              </a:lnSpc>
              <a:buNone/>
            </a:pPr>
            <a:r>
              <a:rPr lang="en-US" sz="2187" b="1" dirty="0">
                <a:solidFill>
                  <a:srgbClr val="15213F"/>
                </a:solidFill>
                <a:latin typeface="Roboto" pitchFamily="34" charset="0"/>
                <a:ea typeface="Roboto" pitchFamily="34" charset="-122"/>
                <a:cs typeface="Roboto" pitchFamily="34" charset="-120"/>
              </a:rPr>
              <a:t>© Kardashev Alliance 2023 </a:t>
            </a:r>
            <a:endParaRPr lang="en-US" sz="2187" dirty="0"/>
          </a:p>
        </p:txBody>
      </p:sp>
      <p:pic>
        <p:nvPicPr>
          <p:cNvPr id="9"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txBody>
          <a:bodyPr/>
          <a:lstStyle/>
          <a:p>
            <a:endParaRPr lang="en-US"/>
          </a:p>
        </p:txBody>
      </p:sp>
      <p:sp>
        <p:nvSpPr>
          <p:cNvPr id="6" name="Text 3"/>
          <p:cNvSpPr/>
          <p:nvPr/>
        </p:nvSpPr>
        <p:spPr>
          <a:xfrm>
            <a:off x="2037993" y="2498646"/>
            <a:ext cx="548640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Concluding Remarks</a:t>
            </a:r>
            <a:endParaRPr lang="en-US" sz="4374" dirty="0"/>
          </a:p>
        </p:txBody>
      </p:sp>
      <p:sp>
        <p:nvSpPr>
          <p:cNvPr id="12" name="TextBox 11">
            <a:extLst>
              <a:ext uri="{FF2B5EF4-FFF2-40B4-BE49-F238E27FC236}">
                <a16:creationId xmlns:a16="http://schemas.microsoft.com/office/drawing/2014/main" id="{48241438-9BD2-7DD9-C0B7-F23F7DF82AB5}"/>
              </a:ext>
            </a:extLst>
          </p:cNvPr>
          <p:cNvSpPr txBox="1"/>
          <p:nvPr/>
        </p:nvSpPr>
        <p:spPr>
          <a:xfrm>
            <a:off x="2037992" y="3338129"/>
            <a:ext cx="10462271" cy="3108543"/>
          </a:xfrm>
          <a:prstGeom prst="rect">
            <a:avLst/>
          </a:prstGeom>
          <a:noFill/>
        </p:spPr>
        <p:txBody>
          <a:bodyPr wrap="square">
            <a:spAutoFit/>
          </a:bodyPr>
          <a:lstStyle/>
          <a:p>
            <a:pPr algn="just"/>
            <a:r>
              <a:rPr lang="en-US" sz="2800" b="0" i="0" dirty="0">
                <a:effectLst/>
                <a:latin typeface="Söhne"/>
              </a:rPr>
              <a:t>In conclusion, our analysis of the Titanic dataset has shed light on the key factors influencing survival, including passenger class, age, gender, and fare. These insights not only enhance our understanding of this historic tragedy but also serve as a valuable lesson in data-driven decision-making. As we navigate the sea of data in our own endeavors, let us remember the importance of rigorous analysis and thoughtful interpretation to make informed choices and improve outcomes.</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833199" y="2890123"/>
            <a:ext cx="665226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Titanic Survival Analysis</a:t>
            </a:r>
            <a:endParaRPr lang="en-US" sz="4374" dirty="0"/>
          </a:p>
        </p:txBody>
      </p:sp>
      <p:sp>
        <p:nvSpPr>
          <p:cNvPr id="5" name="Text 3"/>
          <p:cNvSpPr/>
          <p:nvPr/>
        </p:nvSpPr>
        <p:spPr>
          <a:xfrm>
            <a:off x="833199" y="3917752"/>
            <a:ext cx="7477601" cy="1421606"/>
          </a:xfrm>
          <a:prstGeom prst="rect">
            <a:avLst/>
          </a:prstGeom>
          <a:noFill/>
          <a:ln/>
        </p:spPr>
        <p:txBody>
          <a:bodyPr wrap="square" rtlCol="0" anchor="t"/>
          <a:lstStyle/>
          <a:p>
            <a:pPr marL="0" indent="0" algn="just">
              <a:lnSpc>
                <a:spcPts val="2799"/>
              </a:lnSpc>
              <a:buNone/>
            </a:pPr>
            <a:r>
              <a:rPr lang="en-US" sz="2800" dirty="0">
                <a:solidFill>
                  <a:srgbClr val="15213F"/>
                </a:solidFill>
                <a:latin typeface="Roboto" pitchFamily="34" charset="0"/>
                <a:ea typeface="Roboto" pitchFamily="34" charset="-122"/>
                <a:cs typeface="Roboto" pitchFamily="34" charset="-120"/>
              </a:rPr>
              <a:t>The Titanic was a legendary passenger ship that tragically sank on its maiden voyage. Our dataset aims to shed light on the factors that influenced passengers' survival on this historic voyage, providing valuable insights into a critical event in maritime history.</a:t>
            </a:r>
            <a:endParaRPr lang="en-US" sz="280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dirty="0"/>
          </a:p>
        </p:txBody>
      </p:sp>
      <p:sp>
        <p:nvSpPr>
          <p:cNvPr id="4" name="Text 2"/>
          <p:cNvSpPr/>
          <p:nvPr/>
        </p:nvSpPr>
        <p:spPr>
          <a:xfrm>
            <a:off x="833199" y="1307425"/>
            <a:ext cx="7477601"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Identifying the Data Problem</a:t>
            </a:r>
            <a:endParaRPr lang="en-US" sz="4374" dirty="0"/>
          </a:p>
        </p:txBody>
      </p:sp>
      <p:pic>
        <p:nvPicPr>
          <p:cNvPr id="1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3" name="TextBox 12">
            <a:extLst>
              <a:ext uri="{FF2B5EF4-FFF2-40B4-BE49-F238E27FC236}">
                <a16:creationId xmlns:a16="http://schemas.microsoft.com/office/drawing/2014/main" id="{C11D6C1B-041D-F128-692A-8C94461D2AC2}"/>
              </a:ext>
            </a:extLst>
          </p:cNvPr>
          <p:cNvSpPr txBox="1"/>
          <p:nvPr/>
        </p:nvSpPr>
        <p:spPr>
          <a:xfrm>
            <a:off x="833199" y="3099137"/>
            <a:ext cx="6367701" cy="4801314"/>
          </a:xfrm>
          <a:prstGeom prst="rect">
            <a:avLst/>
          </a:prstGeom>
          <a:noFill/>
        </p:spPr>
        <p:txBody>
          <a:bodyPr wrap="square" rtlCol="0">
            <a:spAutoFit/>
          </a:bodyPr>
          <a:lstStyle/>
          <a:p>
            <a:pPr marL="457200" indent="-457200" algn="l">
              <a:lnSpc>
                <a:spcPct val="150000"/>
              </a:lnSpc>
              <a:buFont typeface="+mj-lt"/>
              <a:buAutoNum type="arabicPeriod"/>
            </a:pPr>
            <a:r>
              <a:rPr lang="en-US" sz="2400" b="0" i="0" dirty="0">
                <a:effectLst/>
                <a:latin typeface="Söhne"/>
              </a:rPr>
              <a:t>How did passenger class impact survival rates?</a:t>
            </a:r>
          </a:p>
          <a:p>
            <a:pPr marL="457200" indent="-457200" algn="l">
              <a:lnSpc>
                <a:spcPct val="150000"/>
              </a:lnSpc>
              <a:buFont typeface="+mj-lt"/>
              <a:buAutoNum type="arabicPeriod"/>
            </a:pPr>
            <a:r>
              <a:rPr lang="en-US" sz="2400" b="0" i="0" dirty="0">
                <a:effectLst/>
                <a:latin typeface="Söhne"/>
              </a:rPr>
              <a:t>What role did age play in determining survival?</a:t>
            </a:r>
          </a:p>
          <a:p>
            <a:pPr marL="457200" indent="-457200" algn="l">
              <a:lnSpc>
                <a:spcPct val="150000"/>
              </a:lnSpc>
              <a:buFont typeface="+mj-lt"/>
              <a:buAutoNum type="arabicPeriod"/>
            </a:pPr>
            <a:r>
              <a:rPr lang="en-US" sz="2400" b="0" i="0" dirty="0">
                <a:effectLst/>
                <a:latin typeface="Söhne"/>
              </a:rPr>
              <a:t>Did gender significantly influence the chances of survival?</a:t>
            </a:r>
          </a:p>
          <a:p>
            <a:pPr marL="457200" indent="-457200" algn="l">
              <a:lnSpc>
                <a:spcPct val="150000"/>
              </a:lnSpc>
              <a:buFont typeface="+mj-lt"/>
              <a:buAutoNum type="arabicPeriod"/>
            </a:pPr>
            <a:r>
              <a:rPr lang="en-US" sz="2400" b="0" i="0" dirty="0">
                <a:effectLst/>
                <a:latin typeface="Söhne"/>
              </a:rPr>
              <a:t>To what extent did the fare paid affect the likelihood of survival?</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dirty="0"/>
          </a:p>
        </p:txBody>
      </p:sp>
      <p:sp>
        <p:nvSpPr>
          <p:cNvPr id="4" name="Text 2"/>
          <p:cNvSpPr/>
          <p:nvPr/>
        </p:nvSpPr>
        <p:spPr>
          <a:xfrm>
            <a:off x="352934" y="945814"/>
            <a:ext cx="770382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Data Collection and Overview</a:t>
            </a:r>
            <a:endParaRPr lang="en-US" sz="4374" dirty="0"/>
          </a:p>
        </p:txBody>
      </p:sp>
      <p:sp>
        <p:nvSpPr>
          <p:cNvPr id="6" name="Text 3"/>
          <p:cNvSpPr/>
          <p:nvPr/>
        </p:nvSpPr>
        <p:spPr>
          <a:xfrm>
            <a:off x="352934" y="2187050"/>
            <a:ext cx="272796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Source of the Dataset</a:t>
            </a:r>
            <a:endParaRPr lang="en-US" sz="2187" dirty="0"/>
          </a:p>
        </p:txBody>
      </p:sp>
      <p:sp>
        <p:nvSpPr>
          <p:cNvPr id="7" name="Text 4"/>
          <p:cNvSpPr/>
          <p:nvPr/>
        </p:nvSpPr>
        <p:spPr>
          <a:xfrm>
            <a:off x="352934" y="2586001"/>
            <a:ext cx="5110520"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We’re using </a:t>
            </a:r>
            <a:r>
              <a:rPr lang="en-US" sz="1750" dirty="0">
                <a:solidFill>
                  <a:srgbClr val="15213F"/>
                </a:solidFill>
                <a:latin typeface="Roboto" pitchFamily="34" charset="0"/>
                <a:ea typeface="Roboto" pitchFamily="34" charset="-122"/>
                <a:cs typeface="Roboto" pitchFamily="34" charset="-120"/>
                <a:hlinkClick r:id="rId3"/>
              </a:rPr>
              <a:t>Stanford’s CS109</a:t>
            </a:r>
            <a:r>
              <a:rPr lang="en-US" sz="1750" dirty="0">
                <a:solidFill>
                  <a:srgbClr val="15213F"/>
                </a:solidFill>
                <a:latin typeface="Roboto" pitchFamily="34" charset="0"/>
                <a:ea typeface="Roboto" pitchFamily="34" charset="-122"/>
                <a:cs typeface="Roboto" pitchFamily="34" charset="-120"/>
              </a:rPr>
              <a:t> Titanic dataset.</a:t>
            </a:r>
            <a:endParaRPr lang="en-US" sz="1750" dirty="0"/>
          </a:p>
        </p:txBody>
      </p:sp>
      <p:sp>
        <p:nvSpPr>
          <p:cNvPr id="9" name="Text 5"/>
          <p:cNvSpPr/>
          <p:nvPr/>
        </p:nvSpPr>
        <p:spPr>
          <a:xfrm>
            <a:off x="352815" y="5036325"/>
            <a:ext cx="367284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Key Variables in the Dataset</a:t>
            </a:r>
            <a:endParaRPr lang="en-US" sz="2187" dirty="0"/>
          </a:p>
        </p:txBody>
      </p:sp>
      <p:sp>
        <p:nvSpPr>
          <p:cNvPr id="10" name="Text 6"/>
          <p:cNvSpPr/>
          <p:nvPr/>
        </p:nvSpPr>
        <p:spPr>
          <a:xfrm>
            <a:off x="352815" y="5432089"/>
            <a:ext cx="5110639" cy="710803"/>
          </a:xfrm>
          <a:prstGeom prst="rect">
            <a:avLst/>
          </a:prstGeom>
          <a:noFill/>
          <a:ln/>
        </p:spPr>
        <p:txBody>
          <a:bodyPr wrap="square" rtlCol="0" anchor="t"/>
          <a:lstStyle/>
          <a:p>
            <a:pPr marL="0" indent="0" algn="l">
              <a:lnSpc>
                <a:spcPts val="2799"/>
              </a:lnSpc>
              <a:buNone/>
            </a:pPr>
            <a:r>
              <a:rPr lang="en-US" sz="1750" dirty="0"/>
              <a:t>As defined in the </a:t>
            </a:r>
            <a:r>
              <a:rPr lang="en-US" sz="1750" dirty="0" err="1"/>
              <a:t>Jupyter</a:t>
            </a:r>
            <a:r>
              <a:rPr lang="en-US" sz="1750" dirty="0"/>
              <a:t> Notebook, there are a series of variables analyzed within the dataset. The variables are: Survived, </a:t>
            </a:r>
            <a:r>
              <a:rPr lang="en-US" sz="1750" dirty="0" err="1"/>
              <a:t>Pclass</a:t>
            </a:r>
            <a:r>
              <a:rPr lang="en-US" sz="1750" dirty="0"/>
              <a:t>, Name, Sex, Age, Siblings/Spouses Aboard, Parents/Children Aboard, Fare.</a:t>
            </a:r>
          </a:p>
        </p:txBody>
      </p:sp>
      <p:pic>
        <p:nvPicPr>
          <p:cNvPr id="14" name="Picture 13">
            <a:extLst>
              <a:ext uri="{FF2B5EF4-FFF2-40B4-BE49-F238E27FC236}">
                <a16:creationId xmlns:a16="http://schemas.microsoft.com/office/drawing/2014/main" id="{0B521633-4C2C-AEDB-D7A1-A20432C9B772}"/>
              </a:ext>
            </a:extLst>
          </p:cNvPr>
          <p:cNvPicPr>
            <a:picLocks noChangeAspect="1"/>
          </p:cNvPicPr>
          <p:nvPr/>
        </p:nvPicPr>
        <p:blipFill>
          <a:blip r:embed="rId4"/>
          <a:stretch>
            <a:fillRect/>
          </a:stretch>
        </p:blipFill>
        <p:spPr>
          <a:xfrm>
            <a:off x="5521344" y="5209918"/>
            <a:ext cx="8799042" cy="2250469"/>
          </a:xfrm>
          <a:prstGeom prst="rect">
            <a:avLst/>
          </a:prstGeom>
        </p:spPr>
      </p:pic>
      <p:pic>
        <p:nvPicPr>
          <p:cNvPr id="16" name="Picture 15">
            <a:extLst>
              <a:ext uri="{FF2B5EF4-FFF2-40B4-BE49-F238E27FC236}">
                <a16:creationId xmlns:a16="http://schemas.microsoft.com/office/drawing/2014/main" id="{3BDEE557-ABBC-867B-F3E6-A7C2373235E1}"/>
              </a:ext>
            </a:extLst>
          </p:cNvPr>
          <p:cNvPicPr>
            <a:picLocks noChangeAspect="1"/>
          </p:cNvPicPr>
          <p:nvPr/>
        </p:nvPicPr>
        <p:blipFill>
          <a:blip r:embed="rId5"/>
          <a:stretch>
            <a:fillRect/>
          </a:stretch>
        </p:blipFill>
        <p:spPr>
          <a:xfrm>
            <a:off x="5638704" y="2360643"/>
            <a:ext cx="8564322" cy="10781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2037993" y="1218962"/>
            <a:ext cx="580644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Data Cleaning Process</a:t>
            </a:r>
            <a:endParaRPr lang="en-US" sz="4374" dirty="0"/>
          </a:p>
        </p:txBody>
      </p:sp>
      <p:sp>
        <p:nvSpPr>
          <p:cNvPr id="6" name="Text 3"/>
          <p:cNvSpPr/>
          <p:nvPr/>
        </p:nvSpPr>
        <p:spPr>
          <a:xfrm>
            <a:off x="2037993" y="4672251"/>
            <a:ext cx="3295888" cy="694373"/>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Handling Missing Values</a:t>
            </a:r>
            <a:endParaRPr lang="en-US" sz="2187" dirty="0"/>
          </a:p>
        </p:txBody>
      </p:sp>
      <p:sp>
        <p:nvSpPr>
          <p:cNvPr id="7" name="Text 4"/>
          <p:cNvSpPr/>
          <p:nvPr/>
        </p:nvSpPr>
        <p:spPr>
          <a:xfrm>
            <a:off x="2037993" y="5257800"/>
            <a:ext cx="3084725" cy="1149927"/>
          </a:xfrm>
          <a:prstGeom prst="rect">
            <a:avLst/>
          </a:prstGeom>
          <a:noFill/>
          <a:ln/>
        </p:spPr>
        <p:txBody>
          <a:bodyPr wrap="square" rtlCol="0" anchor="t"/>
          <a:lstStyle/>
          <a:p>
            <a:pPr marL="0" indent="0" algn="l">
              <a:lnSpc>
                <a:spcPts val="2799"/>
              </a:lnSpc>
              <a:buNone/>
            </a:pPr>
            <a:endParaRPr lang="en-US" sz="1750" dirty="0">
              <a:solidFill>
                <a:srgbClr val="15213F"/>
              </a:solidFill>
              <a:latin typeface="Roboto" pitchFamily="34" charset="0"/>
              <a:ea typeface="Roboto" pitchFamily="34" charset="-122"/>
              <a:cs typeface="Roboto" pitchFamily="34" charset="-120"/>
            </a:endParaRPr>
          </a:p>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Handling missing values in data science is crucial as it can lead to biased results and incorrect conclusions, impacting the overall quality and validity of the analysis.</a:t>
            </a:r>
            <a:endParaRPr lang="en-US" sz="1750" dirty="0"/>
          </a:p>
        </p:txBody>
      </p:sp>
      <p:sp>
        <p:nvSpPr>
          <p:cNvPr id="9" name="Text 5"/>
          <p:cNvSpPr/>
          <p:nvPr/>
        </p:nvSpPr>
        <p:spPr>
          <a:xfrm>
            <a:off x="5667137" y="4672370"/>
            <a:ext cx="259842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Addressing Outliers</a:t>
            </a:r>
            <a:endParaRPr lang="en-US" sz="2187" dirty="0"/>
          </a:p>
        </p:txBody>
      </p:sp>
      <p:sp>
        <p:nvSpPr>
          <p:cNvPr id="10" name="Text 6"/>
          <p:cNvSpPr/>
          <p:nvPr/>
        </p:nvSpPr>
        <p:spPr>
          <a:xfrm>
            <a:off x="5667138" y="5588913"/>
            <a:ext cx="3165136" cy="1421606"/>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Outliers can significantly skew statistical analyses and machine learning models, leading to inaccurate insights and predictions.</a:t>
            </a:r>
            <a:endParaRPr lang="en-US" sz="1750" dirty="0"/>
          </a:p>
        </p:txBody>
      </p:sp>
      <p:sp>
        <p:nvSpPr>
          <p:cNvPr id="12" name="Text 7"/>
          <p:cNvSpPr/>
          <p:nvPr/>
        </p:nvSpPr>
        <p:spPr>
          <a:xfrm>
            <a:off x="9296400" y="4672370"/>
            <a:ext cx="3296007" cy="694373"/>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Ensuring Data Consistency</a:t>
            </a:r>
            <a:endParaRPr lang="en-US" sz="2187" dirty="0"/>
          </a:p>
        </p:txBody>
      </p:sp>
      <p:sp>
        <p:nvSpPr>
          <p:cNvPr id="13" name="Text 8"/>
          <p:cNvSpPr/>
          <p:nvPr/>
        </p:nvSpPr>
        <p:spPr>
          <a:xfrm>
            <a:off x="9296401" y="5588913"/>
            <a:ext cx="3165136" cy="1421606"/>
          </a:xfrm>
          <a:prstGeom prst="rect">
            <a:avLst/>
          </a:prstGeom>
          <a:noFill/>
          <a:ln/>
        </p:spPr>
        <p:txBody>
          <a:bodyPr wrap="square" rtlCol="0" anchor="t"/>
          <a:lstStyle/>
          <a:p>
            <a:pPr marL="0" indent="0" algn="just">
              <a:lnSpc>
                <a:spcPts val="2799"/>
              </a:lnSpc>
              <a:buNone/>
            </a:pPr>
            <a:r>
              <a:rPr lang="en-US" sz="1750" dirty="0">
                <a:solidFill>
                  <a:srgbClr val="15213F"/>
                </a:solidFill>
                <a:latin typeface="Roboto" pitchFamily="34" charset="0"/>
                <a:ea typeface="Roboto" pitchFamily="34" charset="-122"/>
                <a:cs typeface="Roboto" pitchFamily="34" charset="-120"/>
              </a:rPr>
              <a:t>We need to maintain accuracy and reliability, preventing erroneous conclusions and decisions on inconsistent and unreliable data.</a:t>
            </a:r>
            <a:endParaRPr lang="en-US" sz="1750" dirty="0"/>
          </a:p>
        </p:txBody>
      </p:sp>
      <p:pic>
        <p:nvPicPr>
          <p:cNvPr id="15" name="Picture 14">
            <a:extLst>
              <a:ext uri="{FF2B5EF4-FFF2-40B4-BE49-F238E27FC236}">
                <a16:creationId xmlns:a16="http://schemas.microsoft.com/office/drawing/2014/main" id="{D4576C09-8C40-3C0F-348A-9720800465DB}"/>
              </a:ext>
            </a:extLst>
          </p:cNvPr>
          <p:cNvPicPr>
            <a:picLocks noChangeAspect="1"/>
          </p:cNvPicPr>
          <p:nvPr/>
        </p:nvPicPr>
        <p:blipFill>
          <a:blip r:embed="rId3"/>
          <a:stretch>
            <a:fillRect/>
          </a:stretch>
        </p:blipFill>
        <p:spPr>
          <a:xfrm>
            <a:off x="2037993" y="2405366"/>
            <a:ext cx="3295888" cy="1917577"/>
          </a:xfrm>
          <a:prstGeom prst="rect">
            <a:avLst/>
          </a:prstGeom>
        </p:spPr>
      </p:pic>
      <p:pic>
        <p:nvPicPr>
          <p:cNvPr id="17" name="Picture 16">
            <a:extLst>
              <a:ext uri="{FF2B5EF4-FFF2-40B4-BE49-F238E27FC236}">
                <a16:creationId xmlns:a16="http://schemas.microsoft.com/office/drawing/2014/main" id="{824B9BD5-4D7C-22AC-B22C-D46263554E5A}"/>
              </a:ext>
            </a:extLst>
          </p:cNvPr>
          <p:cNvPicPr>
            <a:picLocks noChangeAspect="1"/>
          </p:cNvPicPr>
          <p:nvPr/>
        </p:nvPicPr>
        <p:blipFill>
          <a:blip r:embed="rId4"/>
          <a:stretch>
            <a:fillRect/>
          </a:stretch>
        </p:blipFill>
        <p:spPr>
          <a:xfrm>
            <a:off x="5667138" y="2405366"/>
            <a:ext cx="3269044" cy="1917578"/>
          </a:xfrm>
          <a:prstGeom prst="rect">
            <a:avLst/>
          </a:prstGeom>
        </p:spPr>
      </p:pic>
      <p:pic>
        <p:nvPicPr>
          <p:cNvPr id="19" name="Picture 18">
            <a:extLst>
              <a:ext uri="{FF2B5EF4-FFF2-40B4-BE49-F238E27FC236}">
                <a16:creationId xmlns:a16="http://schemas.microsoft.com/office/drawing/2014/main" id="{65F787E3-7AFD-1D55-CFB0-EA212A583172}"/>
              </a:ext>
            </a:extLst>
          </p:cNvPr>
          <p:cNvPicPr>
            <a:picLocks noChangeAspect="1"/>
          </p:cNvPicPr>
          <p:nvPr/>
        </p:nvPicPr>
        <p:blipFill>
          <a:blip r:embed="rId5"/>
          <a:stretch>
            <a:fillRect/>
          </a:stretch>
        </p:blipFill>
        <p:spPr>
          <a:xfrm>
            <a:off x="9296400" y="2405365"/>
            <a:ext cx="3295888" cy="19287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6253957" y="3420427"/>
            <a:ext cx="8310801"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Distribution of Passenger Ages</a:t>
            </a:r>
            <a:endParaRPr lang="en-US" sz="4374" dirty="0"/>
          </a:p>
        </p:txBody>
      </p:sp>
      <p:sp>
        <p:nvSpPr>
          <p:cNvPr id="5" name="Text 3"/>
          <p:cNvSpPr/>
          <p:nvPr/>
        </p:nvSpPr>
        <p:spPr>
          <a:xfrm>
            <a:off x="6319599" y="4442698"/>
            <a:ext cx="7477601" cy="1066205"/>
          </a:xfrm>
          <a:prstGeom prst="rect">
            <a:avLst/>
          </a:prstGeom>
          <a:noFill/>
          <a:ln/>
        </p:spPr>
        <p:txBody>
          <a:bodyPr wrap="square" rtlCol="0" anchor="t"/>
          <a:lstStyle/>
          <a:p>
            <a:pPr marL="0" indent="0">
              <a:lnSpc>
                <a:spcPts val="2799"/>
              </a:lnSpc>
              <a:buNone/>
            </a:pPr>
            <a:endParaRPr lang="en-US" sz="1750" dirty="0"/>
          </a:p>
        </p:txBody>
      </p:sp>
      <p:pic>
        <p:nvPicPr>
          <p:cNvPr id="10" name="Picture 9">
            <a:extLst>
              <a:ext uri="{FF2B5EF4-FFF2-40B4-BE49-F238E27FC236}">
                <a16:creationId xmlns:a16="http://schemas.microsoft.com/office/drawing/2014/main" id="{EF7B4E21-039D-4D38-AA79-04B4D9C01FB1}"/>
              </a:ext>
            </a:extLst>
          </p:cNvPr>
          <p:cNvPicPr>
            <a:picLocks noChangeAspect="1"/>
          </p:cNvPicPr>
          <p:nvPr/>
        </p:nvPicPr>
        <p:blipFill>
          <a:blip r:embed="rId3"/>
          <a:stretch>
            <a:fillRect/>
          </a:stretch>
        </p:blipFill>
        <p:spPr>
          <a:xfrm>
            <a:off x="0" y="0"/>
            <a:ext cx="6011114" cy="3917373"/>
          </a:xfrm>
          <a:prstGeom prst="rect">
            <a:avLst/>
          </a:prstGeom>
        </p:spPr>
      </p:pic>
      <p:pic>
        <p:nvPicPr>
          <p:cNvPr id="12" name="Picture 11">
            <a:extLst>
              <a:ext uri="{FF2B5EF4-FFF2-40B4-BE49-F238E27FC236}">
                <a16:creationId xmlns:a16="http://schemas.microsoft.com/office/drawing/2014/main" id="{81D12A6E-24C6-89CE-7E5D-C4CE8E64E79D}"/>
              </a:ext>
            </a:extLst>
          </p:cNvPr>
          <p:cNvPicPr>
            <a:picLocks noChangeAspect="1"/>
          </p:cNvPicPr>
          <p:nvPr/>
        </p:nvPicPr>
        <p:blipFill>
          <a:blip r:embed="rId4"/>
          <a:stretch>
            <a:fillRect/>
          </a:stretch>
        </p:blipFill>
        <p:spPr>
          <a:xfrm>
            <a:off x="0" y="3917372"/>
            <a:ext cx="6011114" cy="43122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txBody>
          <a:bodyPr/>
          <a:lstStyle/>
          <a:p>
            <a:endParaRPr lang="en-US"/>
          </a:p>
        </p:txBody>
      </p:sp>
      <p:sp>
        <p:nvSpPr>
          <p:cNvPr id="6" name="Text 3"/>
          <p:cNvSpPr/>
          <p:nvPr/>
        </p:nvSpPr>
        <p:spPr>
          <a:xfrm>
            <a:off x="2048384" y="3340013"/>
            <a:ext cx="6264343" cy="1549577"/>
          </a:xfrm>
          <a:prstGeom prst="rect">
            <a:avLst/>
          </a:prstGeom>
          <a:noFill/>
          <a:ln/>
        </p:spPr>
        <p:txBody>
          <a:bodyPr wrap="none" rtlCol="0" anchor="t"/>
          <a:lstStyle/>
          <a:p>
            <a:pPr marL="0" indent="0" algn="just">
              <a:lnSpc>
                <a:spcPts val="5468"/>
              </a:lnSpc>
              <a:buNone/>
            </a:pPr>
            <a:r>
              <a:rPr lang="en-US" sz="4374" dirty="0">
                <a:solidFill>
                  <a:srgbClr val="476FD6"/>
                </a:solidFill>
                <a:latin typeface="Roboto Slab" pitchFamily="34" charset="0"/>
                <a:ea typeface="Roboto Slab" pitchFamily="34" charset="-122"/>
                <a:cs typeface="Roboto Slab" pitchFamily="34" charset="-120"/>
              </a:rPr>
              <a:t>Survival Rates by </a:t>
            </a:r>
          </a:p>
          <a:p>
            <a:pPr marL="0" indent="0" algn="just">
              <a:lnSpc>
                <a:spcPts val="5468"/>
              </a:lnSpc>
              <a:buNone/>
            </a:pPr>
            <a:r>
              <a:rPr lang="en-US" sz="4374" dirty="0">
                <a:solidFill>
                  <a:srgbClr val="476FD6"/>
                </a:solidFill>
                <a:latin typeface="Roboto Slab" pitchFamily="34" charset="0"/>
                <a:ea typeface="Roboto Slab" pitchFamily="34" charset="-122"/>
                <a:cs typeface="Roboto Slab" pitchFamily="34" charset="-120"/>
              </a:rPr>
              <a:t>Passenger Class</a:t>
            </a:r>
            <a:endParaRPr lang="en-US" sz="4374" dirty="0"/>
          </a:p>
        </p:txBody>
      </p:sp>
      <p:sp>
        <p:nvSpPr>
          <p:cNvPr id="7" name="Text 4"/>
          <p:cNvSpPr/>
          <p:nvPr/>
        </p:nvSpPr>
        <p:spPr>
          <a:xfrm>
            <a:off x="136457" y="4114800"/>
            <a:ext cx="7106007" cy="710803"/>
          </a:xfrm>
          <a:prstGeom prst="rect">
            <a:avLst/>
          </a:prstGeom>
          <a:noFill/>
          <a:ln/>
        </p:spPr>
        <p:txBody>
          <a:bodyPr wrap="square" rtlCol="0" anchor="t"/>
          <a:lstStyle/>
          <a:p>
            <a:pPr marL="0" indent="0">
              <a:lnSpc>
                <a:spcPts val="2799"/>
              </a:lnSpc>
              <a:buNone/>
            </a:pPr>
            <a:endParaRPr lang="en-US" sz="1750" dirty="0"/>
          </a:p>
        </p:txBody>
      </p:sp>
      <p:pic>
        <p:nvPicPr>
          <p:cNvPr id="9" name="Picture 8">
            <a:extLst>
              <a:ext uri="{FF2B5EF4-FFF2-40B4-BE49-F238E27FC236}">
                <a16:creationId xmlns:a16="http://schemas.microsoft.com/office/drawing/2014/main" id="{CE68C2C4-F045-A8DB-76BF-F6F87CB1B87A}"/>
              </a:ext>
            </a:extLst>
          </p:cNvPr>
          <p:cNvPicPr>
            <a:picLocks noChangeAspect="1"/>
          </p:cNvPicPr>
          <p:nvPr/>
        </p:nvPicPr>
        <p:blipFill>
          <a:blip r:embed="rId4"/>
          <a:stretch>
            <a:fillRect/>
          </a:stretch>
        </p:blipFill>
        <p:spPr>
          <a:xfrm>
            <a:off x="8438286" y="2353"/>
            <a:ext cx="6192114" cy="4112448"/>
          </a:xfrm>
          <a:prstGeom prst="rect">
            <a:avLst/>
          </a:prstGeom>
        </p:spPr>
      </p:pic>
      <p:pic>
        <p:nvPicPr>
          <p:cNvPr id="11" name="Picture 10">
            <a:extLst>
              <a:ext uri="{FF2B5EF4-FFF2-40B4-BE49-F238E27FC236}">
                <a16:creationId xmlns:a16="http://schemas.microsoft.com/office/drawing/2014/main" id="{688AC042-BDB5-2EF6-F7DB-FBFAB6F73BE0}"/>
              </a:ext>
            </a:extLst>
          </p:cNvPr>
          <p:cNvPicPr>
            <a:picLocks noChangeAspect="1"/>
          </p:cNvPicPr>
          <p:nvPr/>
        </p:nvPicPr>
        <p:blipFill>
          <a:blip r:embed="rId5"/>
          <a:stretch>
            <a:fillRect/>
          </a:stretch>
        </p:blipFill>
        <p:spPr>
          <a:xfrm>
            <a:off x="8447812" y="4114802"/>
            <a:ext cx="6173061" cy="41124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txBody>
          <a:bodyPr/>
          <a:lstStyle/>
          <a:p>
            <a:endParaRPr lang="en-US"/>
          </a:p>
        </p:txBody>
      </p:sp>
      <p:sp>
        <p:nvSpPr>
          <p:cNvPr id="6" name="Text 3"/>
          <p:cNvSpPr/>
          <p:nvPr/>
        </p:nvSpPr>
        <p:spPr>
          <a:xfrm>
            <a:off x="697569" y="3640373"/>
            <a:ext cx="7750243" cy="2827659"/>
          </a:xfrm>
          <a:prstGeom prst="rect">
            <a:avLst/>
          </a:prstGeom>
          <a:noFill/>
          <a:ln/>
        </p:spPr>
        <p:txBody>
          <a:bodyPr wrap="none" rtlCol="0" anchor="t"/>
          <a:lstStyle/>
          <a:p>
            <a:pPr marL="0" indent="0">
              <a:lnSpc>
                <a:spcPts val="5468"/>
              </a:lnSpc>
              <a:buNone/>
            </a:pPr>
            <a:r>
              <a:rPr lang="en-US" sz="4370" dirty="0">
                <a:solidFill>
                  <a:srgbClr val="476FD6"/>
                </a:solidFill>
                <a:latin typeface="Roboto Slab" pitchFamily="34" charset="0"/>
                <a:ea typeface="Roboto Slab" pitchFamily="34" charset="-122"/>
                <a:cs typeface="Roboto Slab" pitchFamily="34" charset="-120"/>
              </a:rPr>
              <a:t>Survival Rates by Gender</a:t>
            </a:r>
            <a:endParaRPr lang="en-US" sz="4370" dirty="0"/>
          </a:p>
        </p:txBody>
      </p:sp>
      <p:sp>
        <p:nvSpPr>
          <p:cNvPr id="7" name="Text 4"/>
          <p:cNvSpPr/>
          <p:nvPr/>
        </p:nvSpPr>
        <p:spPr>
          <a:xfrm>
            <a:off x="136457" y="4114800"/>
            <a:ext cx="7106007" cy="710803"/>
          </a:xfrm>
          <a:prstGeom prst="rect">
            <a:avLst/>
          </a:prstGeom>
          <a:noFill/>
          <a:ln/>
        </p:spPr>
        <p:txBody>
          <a:bodyPr wrap="square" rtlCol="0" anchor="t"/>
          <a:lstStyle/>
          <a:p>
            <a:pPr marL="0" indent="0">
              <a:lnSpc>
                <a:spcPts val="2799"/>
              </a:lnSpc>
              <a:buNone/>
            </a:pPr>
            <a:endParaRPr lang="en-US" sz="1750" dirty="0"/>
          </a:p>
        </p:txBody>
      </p:sp>
      <p:pic>
        <p:nvPicPr>
          <p:cNvPr id="10" name="Picture 9">
            <a:extLst>
              <a:ext uri="{FF2B5EF4-FFF2-40B4-BE49-F238E27FC236}">
                <a16:creationId xmlns:a16="http://schemas.microsoft.com/office/drawing/2014/main" id="{A307FF81-BB79-CEF2-3C8C-E50F60F6B0E7}"/>
              </a:ext>
            </a:extLst>
          </p:cNvPr>
          <p:cNvPicPr>
            <a:picLocks noChangeAspect="1"/>
          </p:cNvPicPr>
          <p:nvPr/>
        </p:nvPicPr>
        <p:blipFill>
          <a:blip r:embed="rId4"/>
          <a:stretch>
            <a:fillRect/>
          </a:stretch>
        </p:blipFill>
        <p:spPr>
          <a:xfrm>
            <a:off x="8295391" y="1"/>
            <a:ext cx="6335009" cy="4114800"/>
          </a:xfrm>
          <a:prstGeom prst="rect">
            <a:avLst/>
          </a:prstGeom>
        </p:spPr>
      </p:pic>
      <p:pic>
        <p:nvPicPr>
          <p:cNvPr id="15" name="Picture 14">
            <a:extLst>
              <a:ext uri="{FF2B5EF4-FFF2-40B4-BE49-F238E27FC236}">
                <a16:creationId xmlns:a16="http://schemas.microsoft.com/office/drawing/2014/main" id="{3A010785-3B42-DAFF-F7C2-ED25A6D2510A}"/>
              </a:ext>
            </a:extLst>
          </p:cNvPr>
          <p:cNvPicPr>
            <a:picLocks noChangeAspect="1"/>
          </p:cNvPicPr>
          <p:nvPr/>
        </p:nvPicPr>
        <p:blipFill>
          <a:blip r:embed="rId5"/>
          <a:stretch>
            <a:fillRect/>
          </a:stretch>
        </p:blipFill>
        <p:spPr>
          <a:xfrm>
            <a:off x="8295391" y="4119022"/>
            <a:ext cx="6198552" cy="4110577"/>
          </a:xfrm>
          <a:prstGeom prst="rect">
            <a:avLst/>
          </a:prstGeom>
        </p:spPr>
      </p:pic>
    </p:spTree>
    <p:extLst>
      <p:ext uri="{BB962C8B-B14F-4D97-AF65-F5344CB8AC3E}">
        <p14:creationId xmlns:p14="http://schemas.microsoft.com/office/powerpoint/2010/main" val="132268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2037993" y="1223129"/>
            <a:ext cx="652272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Key Data-Driven Insights</a:t>
            </a:r>
            <a:endParaRPr lang="en-US" sz="4374" dirty="0"/>
          </a:p>
        </p:txBody>
      </p:sp>
      <p:pic>
        <p:nvPicPr>
          <p:cNvPr id="5" name="Image 0" descr="preencoded.png"/>
          <p:cNvPicPr>
            <a:picLocks noChangeAspect="1"/>
          </p:cNvPicPr>
          <p:nvPr/>
        </p:nvPicPr>
        <p:blipFill>
          <a:blip r:embed="rId3"/>
          <a:stretch>
            <a:fillRect/>
          </a:stretch>
        </p:blipFill>
        <p:spPr>
          <a:xfrm>
            <a:off x="2037993" y="2361843"/>
            <a:ext cx="3295888" cy="2036921"/>
          </a:xfrm>
          <a:prstGeom prst="rect">
            <a:avLst/>
          </a:prstGeom>
        </p:spPr>
      </p:pic>
      <p:sp>
        <p:nvSpPr>
          <p:cNvPr id="6" name="Text 3"/>
          <p:cNvSpPr/>
          <p:nvPr/>
        </p:nvSpPr>
        <p:spPr>
          <a:xfrm>
            <a:off x="2037993" y="4676418"/>
            <a:ext cx="3295888" cy="1041559"/>
          </a:xfrm>
          <a:prstGeom prst="rect">
            <a:avLst/>
          </a:prstGeom>
          <a:noFill/>
          <a:ln/>
        </p:spPr>
        <p:txBody>
          <a:bodyPr wrap="square" rtlCol="0" anchor="t"/>
          <a:lstStyle/>
          <a:p>
            <a:pPr marL="0" indent="0" algn="just">
              <a:lnSpc>
                <a:spcPts val="2734"/>
              </a:lnSpc>
              <a:buNone/>
            </a:pPr>
            <a:r>
              <a:rPr lang="en-US" sz="2187" dirty="0">
                <a:solidFill>
                  <a:srgbClr val="476FD6"/>
                </a:solidFill>
                <a:latin typeface="Roboto Slab" pitchFamily="34" charset="0"/>
                <a:ea typeface="Roboto Slab" pitchFamily="34" charset="-122"/>
                <a:cs typeface="Roboto Slab" pitchFamily="34" charset="-120"/>
              </a:rPr>
              <a:t>First-class Passengers had Higher Survival Rates</a:t>
            </a:r>
            <a:endParaRPr lang="en-US" sz="2187" dirty="0"/>
          </a:p>
        </p:txBody>
      </p:sp>
      <p:sp>
        <p:nvSpPr>
          <p:cNvPr id="7" name="Text 4"/>
          <p:cNvSpPr/>
          <p:nvPr/>
        </p:nvSpPr>
        <p:spPr>
          <a:xfrm>
            <a:off x="2037993" y="5940147"/>
            <a:ext cx="3295888" cy="1066205"/>
          </a:xfrm>
          <a:prstGeom prst="rect">
            <a:avLst/>
          </a:prstGeom>
          <a:noFill/>
          <a:ln/>
        </p:spPr>
        <p:txBody>
          <a:bodyPr wrap="square" rtlCol="0" anchor="t"/>
          <a:lstStyle/>
          <a:p>
            <a:pPr marL="0" indent="0" algn="l">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5667137" y="2361843"/>
            <a:ext cx="3296007" cy="2037040"/>
          </a:xfrm>
          <a:prstGeom prst="rect">
            <a:avLst/>
          </a:prstGeom>
        </p:spPr>
      </p:pic>
      <p:sp>
        <p:nvSpPr>
          <p:cNvPr id="9" name="Text 5"/>
          <p:cNvSpPr/>
          <p:nvPr/>
        </p:nvSpPr>
        <p:spPr>
          <a:xfrm>
            <a:off x="5667137" y="4676537"/>
            <a:ext cx="3296007" cy="694373"/>
          </a:xfrm>
          <a:prstGeom prst="rect">
            <a:avLst/>
          </a:prstGeom>
          <a:noFill/>
          <a:ln/>
        </p:spPr>
        <p:txBody>
          <a:bodyPr wrap="square" rtlCol="0" anchor="t"/>
          <a:lstStyle/>
          <a:p>
            <a:pPr marL="0" indent="0" algn="just">
              <a:lnSpc>
                <a:spcPts val="2734"/>
              </a:lnSpc>
              <a:buNone/>
            </a:pPr>
            <a:r>
              <a:rPr lang="en-US" sz="2187" dirty="0">
                <a:solidFill>
                  <a:srgbClr val="476FD6"/>
                </a:solidFill>
                <a:latin typeface="Roboto Slab" pitchFamily="34" charset="0"/>
                <a:ea typeface="Roboto Slab" pitchFamily="34" charset="-122"/>
                <a:cs typeface="Roboto Slab" pitchFamily="34" charset="-120"/>
              </a:rPr>
              <a:t>Age and Gender Played Significant Roles</a:t>
            </a:r>
            <a:endParaRPr lang="en-US" sz="2187" dirty="0"/>
          </a:p>
        </p:txBody>
      </p:sp>
      <p:sp>
        <p:nvSpPr>
          <p:cNvPr id="10" name="Text 6"/>
          <p:cNvSpPr/>
          <p:nvPr/>
        </p:nvSpPr>
        <p:spPr>
          <a:xfrm>
            <a:off x="5667137" y="5593080"/>
            <a:ext cx="3296007" cy="1066205"/>
          </a:xfrm>
          <a:prstGeom prst="rect">
            <a:avLst/>
          </a:prstGeom>
          <a:noFill/>
          <a:ln/>
        </p:spPr>
        <p:txBody>
          <a:bodyPr wrap="square" rtlCol="0" anchor="t"/>
          <a:lstStyle/>
          <a:p>
            <a:pPr marL="0" indent="0" algn="l">
              <a:lnSpc>
                <a:spcPts val="2799"/>
              </a:lnSpc>
              <a:buNone/>
            </a:pPr>
            <a:endParaRPr lang="en-US" sz="1750" dirty="0"/>
          </a:p>
        </p:txBody>
      </p:sp>
      <p:pic>
        <p:nvPicPr>
          <p:cNvPr id="11" name="Image 2" descr="preencoded.png"/>
          <p:cNvPicPr>
            <a:picLocks noChangeAspect="1"/>
          </p:cNvPicPr>
          <p:nvPr/>
        </p:nvPicPr>
        <p:blipFill>
          <a:blip r:embed="rId5"/>
          <a:stretch>
            <a:fillRect/>
          </a:stretch>
        </p:blipFill>
        <p:spPr>
          <a:xfrm>
            <a:off x="9296400" y="2361843"/>
            <a:ext cx="3296007" cy="2037040"/>
          </a:xfrm>
          <a:prstGeom prst="rect">
            <a:avLst/>
          </a:prstGeom>
        </p:spPr>
      </p:pic>
      <p:sp>
        <p:nvSpPr>
          <p:cNvPr id="12" name="Text 7"/>
          <p:cNvSpPr/>
          <p:nvPr/>
        </p:nvSpPr>
        <p:spPr>
          <a:xfrm>
            <a:off x="9296400" y="4676537"/>
            <a:ext cx="3296007" cy="694373"/>
          </a:xfrm>
          <a:prstGeom prst="rect">
            <a:avLst/>
          </a:prstGeom>
          <a:noFill/>
          <a:ln/>
        </p:spPr>
        <p:txBody>
          <a:bodyPr wrap="square" rtlCol="0" anchor="t"/>
          <a:lstStyle/>
          <a:p>
            <a:pPr marL="0" indent="0" algn="just">
              <a:lnSpc>
                <a:spcPts val="2734"/>
              </a:lnSpc>
              <a:buNone/>
            </a:pPr>
            <a:r>
              <a:rPr lang="en-US" sz="2187" dirty="0">
                <a:solidFill>
                  <a:srgbClr val="476FD6"/>
                </a:solidFill>
                <a:latin typeface="Roboto Slab" pitchFamily="34" charset="0"/>
                <a:ea typeface="Roboto Slab" pitchFamily="34" charset="-122"/>
                <a:cs typeface="Roboto Slab" pitchFamily="34" charset="-120"/>
              </a:rPr>
              <a:t>Fare Correlation with Survival</a:t>
            </a:r>
            <a:endParaRPr lang="en-US" sz="2187" dirty="0"/>
          </a:p>
        </p:txBody>
      </p:sp>
      <p:sp>
        <p:nvSpPr>
          <p:cNvPr id="13" name="Text 8"/>
          <p:cNvSpPr/>
          <p:nvPr/>
        </p:nvSpPr>
        <p:spPr>
          <a:xfrm>
            <a:off x="9296400" y="5593080"/>
            <a:ext cx="3296007" cy="1066205"/>
          </a:xfrm>
          <a:prstGeom prst="rect">
            <a:avLst/>
          </a:prstGeom>
          <a:noFill/>
          <a:ln/>
        </p:spPr>
        <p:txBody>
          <a:bodyPr wrap="square" rtlCol="0" anchor="t"/>
          <a:lstStyle/>
          <a:p>
            <a:pPr marL="0" indent="0" algn="l">
              <a:lnSpc>
                <a:spcPts val="2799"/>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1615</TotalTime>
  <Words>400</Words>
  <Application>Microsoft Office PowerPoint</Application>
  <PresentationFormat>Custom</PresentationFormat>
  <Paragraphs>44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Roboto</vt:lpstr>
      <vt:lpstr>Roboto Slab</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Jesse</cp:lastModifiedBy>
  <cp:revision>2</cp:revision>
  <dcterms:created xsi:type="dcterms:W3CDTF">2023-09-25T20:10:56Z</dcterms:created>
  <dcterms:modified xsi:type="dcterms:W3CDTF">2023-09-27T16:46:46Z</dcterms:modified>
</cp:coreProperties>
</file>